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Quattrocento Sans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regular.fntdata"/><Relationship Id="rId20" Type="http://schemas.openxmlformats.org/officeDocument/2006/relationships/slide" Target="slides/slide15.xml"/><Relationship Id="rId42" Type="http://schemas.openxmlformats.org/officeDocument/2006/relationships/font" Target="fonts/QuattrocentoSans-italic.fntdata"/><Relationship Id="rId41" Type="http://schemas.openxmlformats.org/officeDocument/2006/relationships/font" Target="fonts/QuattrocentoSans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Quattrocento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640c1abf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640c1abf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40c1abf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640c1abf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640c1ab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640c1ab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640c1abf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640c1abf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641a774d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641a774d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641a774d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641a774d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640c1abf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640c1abf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640c1abf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640c1abf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640c1abf0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640c1abf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640c1abf0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640c1abf0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618965aa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618965aa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640c1abf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640c1abf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640c1abf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640c1abf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640c1abf0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640c1abf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640c1abf0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640c1abf0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640c1abf0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640c1abf0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640c1abf0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640c1abf0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640c1abf0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640c1abf0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640c1abf0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640c1abf0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640c1abf0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640c1abf0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640c1abf0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640c1abf0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618965aa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618965aa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640c1abf0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640c1abf0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640c1abf0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640c1abf0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640c1abf0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640c1abf0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641a774d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641a774d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641a774d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641a774d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618965aa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618965aa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618965aa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618965aa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640c1abf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640c1abf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640c1abf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640c1abf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640c1abf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640c1abf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640c1abf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640c1abf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/>
          <p:nvPr/>
        </p:nvSpPr>
        <p:spPr>
          <a:xfrm>
            <a:off x="1143000" y="834887"/>
            <a:ext cx="6858000" cy="3108600"/>
          </a:xfrm>
          <a:prstGeom prst="roundRect">
            <a:avLst>
              <a:gd fmla="val 186" name="adj"/>
            </a:avLst>
          </a:prstGeom>
          <a:solidFill>
            <a:schemeClr val="dk1">
              <a:alpha val="20000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attrocento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>
            <a:off x="628650" y="297527"/>
            <a:ext cx="7886700" cy="4335300"/>
          </a:xfrm>
          <a:prstGeom prst="roundRect">
            <a:avLst>
              <a:gd fmla="val 1001" name="adj"/>
            </a:avLst>
          </a:prstGeom>
          <a:solidFill>
            <a:schemeClr val="dk1">
              <a:alpha val="20000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>
              <a:spcBef>
                <a:spcPts val="800"/>
              </a:spcBef>
              <a:spcAft>
                <a:spcPts val="0"/>
              </a:spcAft>
              <a:buSzPts val="2100"/>
              <a:buChar char="•"/>
              <a:defRPr/>
            </a:lvl1pPr>
            <a:lvl2pPr indent="-342900" lvl="1" marL="9144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">
  <p:cSld name="SECTION_HEAD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628650" y="297527"/>
            <a:ext cx="7886700" cy="4335300"/>
          </a:xfrm>
          <a:prstGeom prst="roundRect">
            <a:avLst>
              <a:gd fmla="val 1001" name="adj"/>
            </a:avLst>
          </a:prstGeom>
          <a:solidFill>
            <a:schemeClr val="dk1">
              <a:alpha val="20000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628650" y="1282303"/>
            <a:ext cx="7886700" cy="3285000"/>
          </a:xfrm>
          <a:prstGeom prst="roundRect">
            <a:avLst>
              <a:gd fmla="val 1001" name="adj"/>
            </a:avLst>
          </a:prstGeom>
          <a:solidFill>
            <a:schemeClr val="dk1">
              <a:alpha val="20000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Quattrocento Sans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628650" y="297527"/>
            <a:ext cx="7886700" cy="4335300"/>
          </a:xfrm>
          <a:prstGeom prst="roundRect">
            <a:avLst>
              <a:gd fmla="val 1001" name="adj"/>
            </a:avLst>
          </a:prstGeom>
          <a:solidFill>
            <a:schemeClr val="dk1">
              <a:alpha val="20000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/>
          <p:nvPr/>
        </p:nvSpPr>
        <p:spPr>
          <a:xfrm>
            <a:off x="628650" y="297527"/>
            <a:ext cx="7886700" cy="4335300"/>
          </a:xfrm>
          <a:prstGeom prst="roundRect">
            <a:avLst>
              <a:gd fmla="val 1001" name="adj"/>
            </a:avLst>
          </a:prstGeom>
          <a:solidFill>
            <a:schemeClr val="dk1">
              <a:alpha val="20000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628650" y="297527"/>
            <a:ext cx="7886700" cy="4335300"/>
          </a:xfrm>
          <a:prstGeom prst="roundRect">
            <a:avLst>
              <a:gd fmla="val 1001" name="adj"/>
            </a:avLst>
          </a:prstGeom>
          <a:solidFill>
            <a:schemeClr val="dk1">
              <a:alpha val="20000"/>
            </a:schemeClr>
          </a:solidFill>
          <a:ln>
            <a:noFill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342900"/>
            <a:ext cx="2949300" cy="12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740569"/>
            <a:ext cx="46290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Quattrocento Sans"/>
              <a:buNone/>
              <a:defRPr b="0" i="0" sz="3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675584"/>
            <a:ext cx="1464469" cy="4572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mailto:mazin@mazinahmed.net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Using Serverless to Build Pentesting Toolset</a:t>
            </a:r>
            <a:endParaRPr b="1"/>
          </a:p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3000"/>
              <a:t>Mazin Ahmed</a:t>
            </a:r>
            <a:endParaRPr b="1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$&gt; Serverless &amp; Pentesting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325" y="1170125"/>
            <a:ext cx="444282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$&gt; Serverless &amp; Pentesting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825" y="1197525"/>
            <a:ext cx="67448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$&gt; Serverless &amp; Pentesting</a:t>
            </a:r>
            <a:endParaRPr b="1"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47413"/>
            <a:ext cx="8839200" cy="1648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Demos </a:t>
            </a:r>
            <a:endParaRPr b="1" sz="400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700" y="2310106"/>
            <a:ext cx="523325" cy="5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Nmap</a:t>
            </a:r>
            <a:endParaRPr b="1" sz="4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763" y="1424750"/>
            <a:ext cx="8380475" cy="28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Notification Channel</a:t>
            </a:r>
            <a:endParaRPr b="1" sz="4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713" y="2150850"/>
            <a:ext cx="383857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Phishing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950" y="1261875"/>
            <a:ext cx="6493124" cy="286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$&gt; whoami</a:t>
            </a:r>
            <a:endParaRPr b="1"/>
          </a:p>
        </p:txBody>
      </p:sp>
      <p:sp>
        <p:nvSpPr>
          <p:cNvPr id="103" name="Google Shape;10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400050" lvl="0" marL="457200" rtl="0" algn="l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700"/>
              <a:buChar char="❖"/>
            </a:pPr>
            <a:r>
              <a:rPr b="1" lang="en-GB" sz="2700">
                <a:solidFill>
                  <a:srgbClr val="FFFFFF"/>
                </a:solidFill>
              </a:rPr>
              <a:t> </a:t>
            </a:r>
            <a:r>
              <a:rPr b="1" lang="en-GB" sz="2700">
                <a:solidFill>
                  <a:srgbClr val="FFFFFF"/>
                </a:solidFill>
              </a:rPr>
              <a:t>Mazin Ahmed</a:t>
            </a:r>
            <a:endParaRPr b="1" sz="2700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</a:pPr>
            <a:r>
              <a:rPr b="1" lang="en-GB">
                <a:solidFill>
                  <a:srgbClr val="FFFFFF"/>
                </a:solidFill>
              </a:rPr>
              <a:t>Freelancing Penetration Tester / InfoSec Specialist</a:t>
            </a:r>
            <a:endParaRPr b="1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</a:pPr>
            <a:r>
              <a:rPr b="1" lang="en-GB">
                <a:solidFill>
                  <a:srgbClr val="FFFFFF"/>
                </a:solidFill>
              </a:rPr>
              <a:t>Founder &amp; CEO @ FullHunt</a:t>
            </a:r>
            <a:endParaRPr b="1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</a:pPr>
            <a:r>
              <a:rPr b="1" lang="en-GB">
                <a:solidFill>
                  <a:srgbClr val="FFFFFF"/>
                </a:solidFill>
              </a:rPr>
              <a:t>Ex- Security Engineer @ ProtonMail</a:t>
            </a:r>
            <a:endParaRPr b="1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</a:pPr>
            <a:r>
              <a:rPr b="1" lang="en-GB">
                <a:solidFill>
                  <a:srgbClr val="FFFFFF"/>
                </a:solidFill>
              </a:rPr>
              <a:t>Occasional </a:t>
            </a:r>
            <a:r>
              <a:rPr b="1" lang="en-GB">
                <a:solidFill>
                  <a:srgbClr val="FFFFFF"/>
                </a:solidFill>
              </a:rPr>
              <a:t>Bug Bounty Participant</a:t>
            </a:r>
            <a:endParaRPr b="1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</a:pPr>
            <a:r>
              <a:rPr b="1" lang="en-GB">
                <a:solidFill>
                  <a:srgbClr val="FFFFFF"/>
                </a:solidFill>
              </a:rPr>
              <a:t>Top 10 researchers in Bugcrowd @ 2014</a:t>
            </a:r>
            <a:endParaRPr b="1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</a:pPr>
            <a:r>
              <a:rPr b="1" lang="en-GB">
                <a:solidFill>
                  <a:srgbClr val="FFFFFF"/>
                </a:solidFill>
              </a:rPr>
              <a:t>Acknowledged by Facebook, Twitter, Oracle, LinkedIn, and many...</a:t>
            </a:r>
            <a:endParaRPr b="1">
              <a:solidFill>
                <a:srgbClr val="FFFFFF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•"/>
            </a:pPr>
            <a:r>
              <a:rPr b="1" lang="en-GB">
                <a:solidFill>
                  <a:srgbClr val="FFFFFF"/>
                </a:solidFill>
              </a:rPr>
              <a:t>Interested in (Web|Mobile|Infra|Network) Security, WAF Evasions, DevOps, and Software Automation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You can read more at mazinahmed.net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125" y="1979200"/>
            <a:ext cx="393382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Malware Dropper</a:t>
            </a:r>
            <a:endParaRPr b="1" sz="4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225" y="1951750"/>
            <a:ext cx="470535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625" y="1938050"/>
            <a:ext cx="474345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XSS - Without Serverless</a:t>
            </a:r>
            <a:endParaRPr b="1" sz="4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675" y="1730175"/>
            <a:ext cx="4168150" cy="252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28300"/>
            <a:ext cx="8364286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975" y="1028674"/>
            <a:ext cx="6496450" cy="35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XSS + Serverless = </a:t>
            </a:r>
            <a:endParaRPr b="1"/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700" y="2106248"/>
            <a:ext cx="841800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350" y="2181225"/>
            <a:ext cx="44291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$&gt; Agenda</a:t>
            </a:r>
            <a:endParaRPr b="1"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b="1" lang="en-GB"/>
              <a:t>Introduction 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/>
              <a:t>Background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/>
              <a:t>Providers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/>
              <a:t>Serverless &amp; Pentesting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/>
              <a:t>Demos 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/>
              <a:t> Conclusion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/>
              <a:t>Questions</a:t>
            </a:r>
            <a:endParaRPr b="1"/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750" y="2397713"/>
            <a:ext cx="348075" cy="3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3700"/>
            <a:ext cx="8328275" cy="33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Canary Tokens</a:t>
            </a:r>
            <a:endParaRPr b="1" sz="40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050" y="1951775"/>
            <a:ext cx="4655648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$&gt; Conclusion</a:t>
            </a:r>
            <a:endParaRPr b="1" sz="4000"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61950" lvl="0" marL="457200" rtl="0" algn="l"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b="1" lang="en-GB"/>
              <a:t>Serverless is awesome.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/>
              <a:t>Quickest deployments.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/>
              <a:t>Dozens of potential uses. Zero </a:t>
            </a:r>
            <a:r>
              <a:rPr b="1" lang="en-GB"/>
              <a:t>overhead</a:t>
            </a:r>
            <a:r>
              <a:rPr b="1" lang="en-GB"/>
              <a:t> o</a:t>
            </a:r>
            <a:r>
              <a:rPr b="1" lang="en-GB"/>
              <a:t>n maintenance.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-GB"/>
              <a:t>Having a controlled server in your network that manages everything is a must for good OPSec.</a:t>
            </a:r>
            <a:endParaRPr b="1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311700" y="638875"/>
            <a:ext cx="8520600" cy="4120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/>
              <a:t>Questions?</a:t>
            </a:r>
            <a:endParaRPr b="1"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Mazin Ahmed</a:t>
            </a:r>
            <a:br>
              <a:rPr b="1" lang="en-GB" sz="3000"/>
            </a:br>
            <a:r>
              <a:rPr b="1" lang="en-GB" sz="3000"/>
              <a:t>@mazen160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 u="sng">
                <a:solidFill>
                  <a:schemeClr val="hlink"/>
                </a:solidFill>
                <a:highlight>
                  <a:srgbClr val="FFFF00"/>
                </a:highlight>
                <a:hlinkClick r:id="rId3"/>
              </a:rPr>
              <a:t>mazin@mazinahmed.net</a:t>
            </a:r>
            <a:endParaRPr b="1" sz="3000"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Request a Demo @ FullHunt.io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Red-Team / Pentest Infra?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Serverless?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$&gt; Serverless?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150" y="1890313"/>
            <a:ext cx="5552600" cy="19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$&gt; Providers</a:t>
            </a:r>
            <a:endParaRPr b="1"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2825"/>
            <a:ext cx="8350251" cy="325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$&gt; Providers (contd)</a:t>
            </a:r>
            <a:endParaRPr b="1"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738" y="1760525"/>
            <a:ext cx="4505325" cy="220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Serverless &amp; Pentesting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